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12801600" cy="9601200" type="A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Louisiana\M2_internship\Technical_System_Overview_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Louisiana\M2_internship\Technical_System_Overview_Summa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3073646756498536"/>
          <c:y val="5.12091038406827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Technical_System_Overview_Summa!$K$4</c:f>
              <c:strCache>
                <c:ptCount val="1"/>
                <c:pt idx="0">
                  <c:v>Expected Annual Production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5613-4B5F-B2F0-2821D00FF162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5613-4B5F-B2F0-2821D00FF162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5613-4B5F-B2F0-2821D00FF162}"/>
              </c:ext>
            </c:extLst>
          </c:dPt>
          <c:dLbls>
            <c:dLbl>
              <c:idx val="0"/>
              <c:layout>
                <c:manualLayout>
                  <c:x val="0.13026508088162619"/>
                  <c:y val="-0.256572395022457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613-4B5F-B2F0-2821D00FF162}"/>
                </c:ext>
              </c:extLst>
            </c:dLbl>
            <c:dLbl>
              <c:idx val="1"/>
              <c:layout>
                <c:manualLayout>
                  <c:x val="0.13979006425789814"/>
                  <c:y val="-0.129629484505535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613-4B5F-B2F0-2821D00FF162}"/>
                </c:ext>
              </c:extLst>
            </c:dLbl>
            <c:dLbl>
              <c:idx val="2"/>
              <c:layout>
                <c:manualLayout>
                  <c:x val="0.12637584313546624"/>
                  <c:y val="-9.72221133791519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613-4B5F-B2F0-2821D00FF1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Technical_System_Overview_Summa!$G$5:$G$7</c:f>
              <c:strCache>
                <c:ptCount val="3"/>
                <c:pt idx="0">
                  <c:v>Commercial</c:v>
                </c:pt>
                <c:pt idx="1">
                  <c:v>Residential_1</c:v>
                </c:pt>
                <c:pt idx="2">
                  <c:v>Residential_2</c:v>
                </c:pt>
              </c:strCache>
            </c:strRef>
          </c:cat>
          <c:val>
            <c:numRef>
              <c:f>Technical_System_Overview_Summa!$K$5:$K$7</c:f>
              <c:numCache>
                <c:formatCode>General</c:formatCode>
                <c:ptCount val="3"/>
                <c:pt idx="0">
                  <c:v>45300</c:v>
                </c:pt>
                <c:pt idx="1">
                  <c:v>6854</c:v>
                </c:pt>
                <c:pt idx="2">
                  <c:v>3607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613-4B5F-B2F0-2821D00FF1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58583840"/>
        <c:axId val="1958590560"/>
        <c:axId val="0"/>
      </c:bar3DChart>
      <c:catAx>
        <c:axId val="1958583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590560"/>
        <c:crosses val="autoZero"/>
        <c:auto val="1"/>
        <c:lblAlgn val="ctr"/>
        <c:lblOffset val="100"/>
        <c:noMultiLvlLbl val="0"/>
      </c:catAx>
      <c:valAx>
        <c:axId val="1958590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58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3254360762156641"/>
          <c:y val="0.102470154940309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Technical_System_Overview_Summa!$I$4</c:f>
              <c:strCache>
                <c:ptCount val="1"/>
                <c:pt idx="0">
                  <c:v>LCOE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E96E-4E61-9F37-3E0C358C5F73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E96E-4E61-9F37-3E0C358C5F73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E96E-4E61-9F37-3E0C358C5F73}"/>
              </c:ext>
            </c:extLst>
          </c:dPt>
          <c:dLbls>
            <c:dLbl>
              <c:idx val="0"/>
              <c:layout>
                <c:manualLayout>
                  <c:x val="1.1111111111111136E-2"/>
                  <c:y val="-2.31481481481481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96E-4E61-9F37-3E0C358C5F73}"/>
                </c:ext>
              </c:extLst>
            </c:dLbl>
            <c:dLbl>
              <c:idx val="1"/>
              <c:layout>
                <c:manualLayout>
                  <c:x val="5.5555555555555558E-3"/>
                  <c:y val="-2.77777777777778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96E-4E61-9F37-3E0C358C5F73}"/>
                </c:ext>
              </c:extLst>
            </c:dLbl>
            <c:dLbl>
              <c:idx val="2"/>
              <c:layout>
                <c:manualLayout>
                  <c:x val="2.7777777777777779E-3"/>
                  <c:y val="-2.31481481481481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96E-4E61-9F37-3E0C358C5F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Technical_System_Overview_Summa!$G$5:$G$7</c:f>
              <c:strCache>
                <c:ptCount val="3"/>
                <c:pt idx="0">
                  <c:v>Commercial</c:v>
                </c:pt>
                <c:pt idx="1">
                  <c:v>Residential_1</c:v>
                </c:pt>
                <c:pt idx="2">
                  <c:v>Residential_2</c:v>
                </c:pt>
              </c:strCache>
            </c:strRef>
          </c:cat>
          <c:val>
            <c:numRef>
              <c:f>Technical_System_Overview_Summa!$I$5:$I$7</c:f>
              <c:numCache>
                <c:formatCode>General</c:formatCode>
                <c:ptCount val="3"/>
                <c:pt idx="0">
                  <c:v>0.123</c:v>
                </c:pt>
                <c:pt idx="1">
                  <c:v>0.14099999999999999</c:v>
                </c:pt>
                <c:pt idx="2">
                  <c:v>0.161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96E-4E61-9F37-3E0C358C5F7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953863792"/>
        <c:axId val="1953871952"/>
        <c:axId val="725247632"/>
      </c:bar3DChart>
      <c:catAx>
        <c:axId val="195386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3871952"/>
        <c:crosses val="autoZero"/>
        <c:auto val="1"/>
        <c:lblAlgn val="ctr"/>
        <c:lblOffset val="100"/>
        <c:noMultiLvlLbl val="0"/>
      </c:catAx>
      <c:valAx>
        <c:axId val="195387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3863792"/>
        <c:crosses val="autoZero"/>
        <c:crossBetween val="between"/>
      </c:valAx>
      <c:serAx>
        <c:axId val="7252476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3871952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EBC45-556A-4E5D-B9D8-C0E1E7B69647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FD0B1-47D5-4691-A397-799D3804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0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FD0B1-47D5-4691-A397-799D38040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1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1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7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4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82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3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4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9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0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6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8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A50607-9BC0-4B00-86AE-76EE4E3A3301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36F79-6EFE-4CD1-A4EF-EEF1E2FF8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8165572-C95D-85DB-5B1A-99C9327CD7BD}"/>
              </a:ext>
            </a:extLst>
          </p:cNvPr>
          <p:cNvGrpSpPr/>
          <p:nvPr/>
        </p:nvGrpSpPr>
        <p:grpSpPr>
          <a:xfrm>
            <a:off x="0" y="-45866"/>
            <a:ext cx="12801601" cy="9601198"/>
            <a:chOff x="-1" y="1"/>
            <a:chExt cx="12801601" cy="9601198"/>
          </a:xfrm>
        </p:grpSpPr>
        <p:pic>
          <p:nvPicPr>
            <p:cNvPr id="27" name="Picture 26" descr="A building with glass windows and a street&#10;&#10;Description automatically generated">
              <a:extLst>
                <a:ext uri="{FF2B5EF4-FFF2-40B4-BE49-F238E27FC236}">
                  <a16:creationId xmlns:a16="http://schemas.microsoft.com/office/drawing/2014/main" id="{71AA0C0C-64F3-DF70-249E-450F4A8B4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2032" r="1405" b="37263"/>
            <a:stretch/>
          </p:blipFill>
          <p:spPr>
            <a:xfrm>
              <a:off x="0" y="1"/>
              <a:ext cx="12801598" cy="6090250"/>
            </a:xfrm>
            <a:prstGeom prst="rect">
              <a:avLst/>
            </a:prstGeom>
          </p:spPr>
        </p:pic>
        <p:pic>
          <p:nvPicPr>
            <p:cNvPr id="29" name="Picture 28" descr="A large solar panel array in a field&#10;&#10;Description automatically generated">
              <a:extLst>
                <a:ext uri="{FF2B5EF4-FFF2-40B4-BE49-F238E27FC236}">
                  <a16:creationId xmlns:a16="http://schemas.microsoft.com/office/drawing/2014/main" id="{F20B01E5-A7EB-2001-4BDF-E1C13F081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558" r="1989" b="23567"/>
            <a:stretch/>
          </p:blipFill>
          <p:spPr>
            <a:xfrm>
              <a:off x="-1" y="6090250"/>
              <a:ext cx="12801601" cy="3510949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D2025C-B5BB-75F1-76B3-AD19B23DB7A7}"/>
              </a:ext>
            </a:extLst>
          </p:cNvPr>
          <p:cNvGrpSpPr/>
          <p:nvPr/>
        </p:nvGrpSpPr>
        <p:grpSpPr>
          <a:xfrm>
            <a:off x="126905" y="197011"/>
            <a:ext cx="12351256" cy="1514974"/>
            <a:chOff x="456992" y="328260"/>
            <a:chExt cx="12351256" cy="15149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B08927-6E21-C8EB-E40C-4AB3104384D7}"/>
                </a:ext>
              </a:extLst>
            </p:cNvPr>
            <p:cNvSpPr txBox="1"/>
            <p:nvPr/>
          </p:nvSpPr>
          <p:spPr>
            <a:xfrm>
              <a:off x="4266132" y="328260"/>
              <a:ext cx="854211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 </a:t>
              </a:r>
              <a:r>
                <a:rPr lang="en-US" sz="2000" i="1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An Analytical Study on the Design of Solar Power Plants for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i="1" dirty="0">
                  <a:solidFill>
                    <a:srgbClr val="003399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Residential and Commercial Sector: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i="1" dirty="0">
                  <a:solidFill>
                    <a:srgbClr val="003399"/>
                  </a:solidFill>
                  <a:effectLst/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Practical Implementation and Cost Analysis</a:t>
              </a:r>
              <a:endParaRPr lang="en-US" sz="3200" i="1" dirty="0">
                <a:solidFill>
                  <a:srgbClr val="003399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41" name="Image 8" descr="A close up of a logo&#10;&#10;Description automatically generated">
              <a:extLst>
                <a:ext uri="{FF2B5EF4-FFF2-40B4-BE49-F238E27FC236}">
                  <a16:creationId xmlns:a16="http://schemas.microsoft.com/office/drawing/2014/main" id="{0F88CFC8-DC55-5A46-C873-632E40E28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92" y="368298"/>
              <a:ext cx="3084382" cy="117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90609E-CAF2-D29C-1F38-65D9CE5CDB7A}"/>
                </a:ext>
              </a:extLst>
            </p:cNvPr>
            <p:cNvSpPr txBox="1"/>
            <p:nvPr/>
          </p:nvSpPr>
          <p:spPr>
            <a:xfrm>
              <a:off x="703690" y="1344892"/>
              <a:ext cx="3746088" cy="498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Master Thesis 2024-2025</a:t>
              </a:r>
              <a:endParaRPr lang="en-US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53B6F54-6E97-A536-9DBF-E7F53C1A7604}"/>
              </a:ext>
            </a:extLst>
          </p:cNvPr>
          <p:cNvSpPr txBox="1"/>
          <p:nvPr/>
        </p:nvSpPr>
        <p:spPr>
          <a:xfrm>
            <a:off x="250430" y="2346910"/>
            <a:ext cx="3534131" cy="1342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Field: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Photovoltaic (PV) System Design, Solar Energy Integration, Energy Economics, Code Compliance 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Sub-area:  </a:t>
            </a:r>
            <a:r>
              <a:rPr lang="en-US" sz="1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Residential &amp; Commercial Solar PV Deployment</a:t>
            </a:r>
            <a:endParaRPr lang="en-US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6BF7016D-2AE0-1CB6-F0DB-AD55100619AB}"/>
              </a:ext>
            </a:extLst>
          </p:cNvPr>
          <p:cNvSpPr/>
          <p:nvPr/>
        </p:nvSpPr>
        <p:spPr>
          <a:xfrm>
            <a:off x="11269448" y="6650644"/>
            <a:ext cx="1470180" cy="1123650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467AF413-ED65-1D2C-5B3B-C961F31E904D}"/>
              </a:ext>
            </a:extLst>
          </p:cNvPr>
          <p:cNvSpPr/>
          <p:nvPr/>
        </p:nvSpPr>
        <p:spPr>
          <a:xfrm>
            <a:off x="11342581" y="8255354"/>
            <a:ext cx="1317500" cy="1299978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Pentagon 53">
            <a:extLst>
              <a:ext uri="{FF2B5EF4-FFF2-40B4-BE49-F238E27FC236}">
                <a16:creationId xmlns:a16="http://schemas.microsoft.com/office/drawing/2014/main" id="{9E83B80F-E3CE-E9F7-7475-C185F36F97CE}"/>
              </a:ext>
            </a:extLst>
          </p:cNvPr>
          <p:cNvSpPr/>
          <p:nvPr/>
        </p:nvSpPr>
        <p:spPr>
          <a:xfrm>
            <a:off x="325792" y="1907265"/>
            <a:ext cx="2528942" cy="361872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The Research area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C8D3C6A7-A7D7-F774-E41D-10234E18B3B4}"/>
              </a:ext>
            </a:extLst>
          </p:cNvPr>
          <p:cNvSpPr/>
          <p:nvPr/>
        </p:nvSpPr>
        <p:spPr>
          <a:xfrm>
            <a:off x="301070" y="3752093"/>
            <a:ext cx="2634318" cy="318998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Problem Statement</a:t>
            </a:r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1557522A-DF0C-1671-E6DA-0299F8367A2C}"/>
              </a:ext>
            </a:extLst>
          </p:cNvPr>
          <p:cNvSpPr/>
          <p:nvPr/>
        </p:nvSpPr>
        <p:spPr>
          <a:xfrm>
            <a:off x="3982839" y="1907265"/>
            <a:ext cx="2528942" cy="361872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Methodology</a:t>
            </a:r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AA750C0A-8F89-39C2-89F6-8DF813F3A4A1}"/>
              </a:ext>
            </a:extLst>
          </p:cNvPr>
          <p:cNvSpPr/>
          <p:nvPr/>
        </p:nvSpPr>
        <p:spPr>
          <a:xfrm>
            <a:off x="4043488" y="5806315"/>
            <a:ext cx="2528942" cy="361872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Result</a:t>
            </a:r>
          </a:p>
        </p:txBody>
      </p:sp>
      <p:sp>
        <p:nvSpPr>
          <p:cNvPr id="58" name="Arrow: Pentagon 57">
            <a:extLst>
              <a:ext uri="{FF2B5EF4-FFF2-40B4-BE49-F238E27FC236}">
                <a16:creationId xmlns:a16="http://schemas.microsoft.com/office/drawing/2014/main" id="{0162037A-1516-5F3D-247D-5B3B082020C3}"/>
              </a:ext>
            </a:extLst>
          </p:cNvPr>
          <p:cNvSpPr/>
          <p:nvPr/>
        </p:nvSpPr>
        <p:spPr>
          <a:xfrm>
            <a:off x="325792" y="7292188"/>
            <a:ext cx="2521657" cy="348762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  Objectives</a:t>
            </a:r>
          </a:p>
        </p:txBody>
      </p:sp>
      <p:sp>
        <p:nvSpPr>
          <p:cNvPr id="59" name="Arrow: Pentagon 58">
            <a:extLst>
              <a:ext uri="{FF2B5EF4-FFF2-40B4-BE49-F238E27FC236}">
                <a16:creationId xmlns:a16="http://schemas.microsoft.com/office/drawing/2014/main" id="{A9DFC1CE-162B-3FBC-E857-1DF69A975B13}"/>
              </a:ext>
            </a:extLst>
          </p:cNvPr>
          <p:cNvSpPr/>
          <p:nvPr/>
        </p:nvSpPr>
        <p:spPr>
          <a:xfrm>
            <a:off x="8530542" y="8218509"/>
            <a:ext cx="2528942" cy="361872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Presented by</a:t>
            </a:r>
          </a:p>
        </p:txBody>
      </p:sp>
      <p:sp>
        <p:nvSpPr>
          <p:cNvPr id="60" name="Arrow: Pentagon 59">
            <a:extLst>
              <a:ext uri="{FF2B5EF4-FFF2-40B4-BE49-F238E27FC236}">
                <a16:creationId xmlns:a16="http://schemas.microsoft.com/office/drawing/2014/main" id="{F2988191-27D5-AF82-2DBD-FC5ADAF5425C}"/>
              </a:ext>
            </a:extLst>
          </p:cNvPr>
          <p:cNvSpPr/>
          <p:nvPr/>
        </p:nvSpPr>
        <p:spPr>
          <a:xfrm>
            <a:off x="8503492" y="6237304"/>
            <a:ext cx="2528942" cy="361872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Supervised by</a:t>
            </a:r>
          </a:p>
        </p:txBody>
      </p:sp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558CAE11-4937-A4FB-6CD1-37D3CFDC5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4743645"/>
              </p:ext>
            </p:extLst>
          </p:nvPr>
        </p:nvGraphicFramePr>
        <p:xfrm>
          <a:off x="8984025" y="1927674"/>
          <a:ext cx="3465119" cy="2117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76161B0B-C249-7C9B-E578-D1B28EBF13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591135"/>
              </p:ext>
            </p:extLst>
          </p:nvPr>
        </p:nvGraphicFramePr>
        <p:xfrm>
          <a:off x="9126821" y="4111723"/>
          <a:ext cx="3465119" cy="2117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63" name="Picture 6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DF781AA-0D0E-DA5A-8454-7DA769EDF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0419" y="6235849"/>
            <a:ext cx="4360958" cy="303650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EBFED8B-4A11-AED2-5642-3A1D21FB6352}"/>
              </a:ext>
            </a:extLst>
          </p:cNvPr>
          <p:cNvSpPr txBox="1"/>
          <p:nvPr/>
        </p:nvSpPr>
        <p:spPr>
          <a:xfrm>
            <a:off x="8424366" y="6738560"/>
            <a:ext cx="29216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Terrence L. Chambers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Ph.D., P.E.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Donald &amp; Janice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BORSF Endowed Chair in Mechanical Engineering; Director, EDA Green Hydrogen Center of Excellence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Louisiana at Lafayette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E0A7AA-5E4D-B70C-82C2-B923F0AF675E}"/>
              </a:ext>
            </a:extLst>
          </p:cNvPr>
          <p:cNvSpPr txBox="1"/>
          <p:nvPr/>
        </p:nvSpPr>
        <p:spPr>
          <a:xfrm>
            <a:off x="8571170" y="8652358"/>
            <a:ext cx="2565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ROY Jui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232E36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Master in Electrical Engineering</a:t>
            </a:r>
            <a:endParaRPr lang="en-US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232E36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for smart grids and buildings</a:t>
            </a:r>
            <a:endParaRPr lang="en-US" sz="14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67" name="Rectangle 1">
            <a:extLst>
              <a:ext uri="{FF2B5EF4-FFF2-40B4-BE49-F238E27FC236}">
                <a16:creationId xmlns:a16="http://schemas.microsoft.com/office/drawing/2014/main" id="{9929359B-B099-6318-536B-DF8C9C075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60" y="4133919"/>
            <a:ext cx="3733422" cy="306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0" fontAlgn="base">
              <a:spcAft>
                <a:spcPts val="1000"/>
              </a:spcAft>
              <a:buClrTx/>
              <a:buSzTx/>
              <a:tabLst/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Model Development: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Accurate system modeling requires site-specific data to ensure realistic sizing and performance.</a:t>
            </a:r>
          </a:p>
          <a:p>
            <a:pPr lvl="0" indent="0" fontAlgn="base">
              <a:spcAft>
                <a:spcPts val="1000"/>
              </a:spcAft>
              <a:buClrTx/>
              <a:buSzTx/>
              <a:tabLst/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Practical Implementation: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Real-world constraints like shading, roof limits, and permitting often disrupt ideal designs.</a:t>
            </a:r>
          </a:p>
          <a:p>
            <a:pPr lvl="0" indent="0" fontAlgn="base">
              <a:spcAft>
                <a:spcPts val="1000"/>
              </a:spcAft>
              <a:buClrTx/>
              <a:buSzTx/>
              <a:tabLst/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Design Complexity: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PV systems must meet strict electrical and mechanical codes under varied environmental conditions.</a:t>
            </a:r>
          </a:p>
          <a:p>
            <a:pPr lvl="0" indent="0" fontAlgn="base">
              <a:spcAft>
                <a:spcPts val="1000"/>
              </a:spcAft>
              <a:buClrTx/>
              <a:buSzTx/>
              <a:tabLst/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Economic Viability: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Changing incentives and utility policies make financial returns uncertain, especially for small systems.</a:t>
            </a:r>
          </a:p>
        </p:txBody>
      </p:sp>
      <p:sp>
        <p:nvSpPr>
          <p:cNvPr id="69" name="Rectangle 3">
            <a:extLst>
              <a:ext uri="{FF2B5EF4-FFF2-40B4-BE49-F238E27FC236}">
                <a16:creationId xmlns:a16="http://schemas.microsoft.com/office/drawing/2014/main" id="{13C85C18-7DCF-9FB3-4BD1-285D0BDA7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23" y="7720818"/>
            <a:ext cx="3733422" cy="168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spcBef>
                <a:spcPct val="0"/>
              </a:spcBef>
              <a:spcAft>
                <a:spcPts val="1000"/>
              </a:spcAft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Model PV systems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 site-specific data (irradiance, shading, load)</a:t>
            </a:r>
          </a:p>
          <a:p>
            <a:pPr marR="0" fontAlgn="base">
              <a:spcBef>
                <a:spcPct val="0"/>
              </a:spcBef>
              <a:spcAft>
                <a:spcPts val="1000"/>
              </a:spcAft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Design layouts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that meet NEC/ASCE standards under real-world constraints</a:t>
            </a:r>
          </a:p>
          <a:p>
            <a:pPr marR="0" fontAlgn="base">
              <a:spcBef>
                <a:spcPct val="0"/>
              </a:spcBef>
              <a:spcAft>
                <a:spcPts val="1000"/>
              </a:spcAft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Assess system economics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via LCOE, payback, and energy offset</a:t>
            </a:r>
          </a:p>
        </p:txBody>
      </p:sp>
      <p:sp>
        <p:nvSpPr>
          <p:cNvPr id="71" name="Rectangle 5">
            <a:extLst>
              <a:ext uri="{FF2B5EF4-FFF2-40B4-BE49-F238E27FC236}">
                <a16:creationId xmlns:a16="http://schemas.microsoft.com/office/drawing/2014/main" id="{223793AC-DFA0-86EF-7B8E-CBF12B903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951" y="2341114"/>
            <a:ext cx="4755414" cy="331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Site Survey: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Assessed roof, shading, utility data, and environmental factors using </a:t>
            </a:r>
            <a:r>
              <a:rPr lang="en-US" altLang="en-US" sz="1400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PVWatts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ASHRAE, and site tools.</a:t>
            </a:r>
          </a:p>
          <a:p>
            <a:pPr marR="0" fontAlgn="base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Preliminary System Sizing: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Estimated DC size, module count, and energy output based on space and customer usage.</a:t>
            </a:r>
          </a:p>
          <a:p>
            <a:pPr marR="0" fontAlgn="base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String Sizing: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Configured modules using voltage limits, inverter specs, and temperature corrections.</a:t>
            </a:r>
          </a:p>
          <a:p>
            <a:pPr marR="0" fontAlgn="base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Actual System Size: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Validated system specs (DC/AC), energy yield, and financials (LCOE, payback).</a:t>
            </a:r>
          </a:p>
          <a:p>
            <a:pPr marR="0" fontAlgn="base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Electrical Integration: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Sized conductors, protection, and interconnection per NEC 690/705 and voltage drop rules.</a:t>
            </a:r>
          </a:p>
          <a:p>
            <a:pPr marR="0" fontAlgn="base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FontTx/>
              <a:buNone/>
            </a:pPr>
            <a:r>
              <a:rPr lang="en-US" altLang="en-US" sz="1400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Mechanical Integration: </a:t>
            </a:r>
            <a:r>
              <a:rPr lang="en-US" altLang="en-US" sz="14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Calculated roof loads, spacing, and attachment points per ASCE 7 and IBC.</a:t>
            </a:r>
          </a:p>
        </p:txBody>
      </p:sp>
    </p:spTree>
    <p:extLst>
      <p:ext uri="{BB962C8B-B14F-4D97-AF65-F5344CB8AC3E}">
        <p14:creationId xmlns:p14="http://schemas.microsoft.com/office/powerpoint/2010/main" val="3729586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1448</TotalTime>
  <Words>345</Words>
  <Application>Microsoft Office PowerPoint</Application>
  <PresentationFormat>A3 Paper (297x420 mm)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Cambria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Jui Roy</dc:creator>
  <cp:lastModifiedBy>Jui Roy</cp:lastModifiedBy>
  <cp:revision>5</cp:revision>
  <dcterms:created xsi:type="dcterms:W3CDTF">2025-07-06T19:32:45Z</dcterms:created>
  <dcterms:modified xsi:type="dcterms:W3CDTF">2025-07-08T03:30:11Z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38202f9-8d41-4950-b014-f183e397b746_Enabled">
    <vt:lpwstr>true</vt:lpwstr>
  </property>
  <property fmtid="{D5CDD505-2E9C-101B-9397-08002B2CF9AE}" pid="3" name="MSIP_Label_638202f9-8d41-4950-b014-f183e397b746_SetDate">
    <vt:lpwstr>2025-07-06T19:32:55Z</vt:lpwstr>
  </property>
  <property fmtid="{D5CDD505-2E9C-101B-9397-08002B2CF9AE}" pid="4" name="MSIP_Label_638202f9-8d41-4950-b014-f183e397b746_Method">
    <vt:lpwstr>Standard</vt:lpwstr>
  </property>
  <property fmtid="{D5CDD505-2E9C-101B-9397-08002B2CF9AE}" pid="5" name="MSIP_Label_638202f9-8d41-4950-b014-f183e397b746_Name">
    <vt:lpwstr>defa4170-0d19-0005-0004-bc88714345d2</vt:lpwstr>
  </property>
  <property fmtid="{D5CDD505-2E9C-101B-9397-08002B2CF9AE}" pid="6" name="MSIP_Label_638202f9-8d41-4950-b014-f183e397b746_SiteId">
    <vt:lpwstr>13b3b0ce-cd75-49a4-bfea-0a03b01ff1ab</vt:lpwstr>
  </property>
  <property fmtid="{D5CDD505-2E9C-101B-9397-08002B2CF9AE}" pid="7" name="MSIP_Label_638202f9-8d41-4950-b014-f183e397b746_ActionId">
    <vt:lpwstr>fc7c431f-c635-4670-b852-4edff5bc30a7</vt:lpwstr>
  </property>
  <property fmtid="{D5CDD505-2E9C-101B-9397-08002B2CF9AE}" pid="8" name="MSIP_Label_638202f9-8d41-4950-b014-f183e397b746_ContentBits">
    <vt:lpwstr>0</vt:lpwstr>
  </property>
</Properties>
</file>